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F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30"/>
      <c:perspective val="30"/>
    </c:view3D>
    <c:plotArea>
      <c:layout>
        <c:manualLayout>
          <c:layoutTarget val="inner"/>
          <c:xMode val="edge"/>
          <c:yMode val="edge"/>
          <c:x val="6.1077666997573749E-2"/>
          <c:y val="2.5822043183154293E-2"/>
          <c:w val="0.84370867394662252"/>
          <c:h val="0.827097400700333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Lbls>
            <c:dLbl>
              <c:idx val="0"/>
              <c:layout>
                <c:manualLayout>
                  <c:x val="-0.17636929230085546"/>
                  <c:y val="-5.238646384479720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НДФЛ – 2303,7 тыс. рублей- 34,9%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  <c:separator>-</c:separator>
            </c:dLbl>
            <c:dLbl>
              <c:idx val="1"/>
              <c:delete val="1"/>
            </c:dLbl>
            <c:dLbl>
              <c:idx val="2"/>
              <c:layout>
                <c:manualLayout>
                  <c:x val="0.16113610584487029"/>
                  <c:y val="-8.48431403986959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Единый сельскохозяйственный </a:t>
                    </a:r>
                    <a:r>
                      <a:rPr lang="ru-RU" b="1" dirty="0" smtClean="0"/>
                      <a:t>налог-367,7 тыс.рублей – 5,6% </a:t>
                    </a:r>
                    <a:endParaRPr lang="ru-RU" b="1" dirty="0"/>
                  </a:p>
                </c:rich>
              </c:tx>
              <c:dLblPos val="bestFit"/>
              <c:showVal val="1"/>
              <c:showCatName val="1"/>
              <c:showPercent val="1"/>
              <c:separator>-</c:separator>
            </c:dLbl>
            <c:dLbl>
              <c:idx val="3"/>
              <c:layout>
                <c:manualLayout>
                  <c:x val="0.32571425755561212"/>
                  <c:y val="0.331621940302495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Налог на имущество физ. </a:t>
                    </a:r>
                    <a:r>
                      <a:rPr lang="ru-RU" b="1" dirty="0" smtClean="0"/>
                      <a:t>Лиц-147,4 тыс</a:t>
                    </a:r>
                    <a:r>
                      <a:rPr lang="ru-RU" b="1" dirty="0" smtClean="0"/>
                      <a:t>. рублей </a:t>
                    </a:r>
                    <a:r>
                      <a:rPr lang="ru-RU" b="1" dirty="0" smtClean="0"/>
                      <a:t>-2,2%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  <c:separator>-</c:separator>
            </c:dLbl>
            <c:dLbl>
              <c:idx val="4"/>
              <c:layout>
                <c:manualLayout>
                  <c:x val="-0.30830512559536394"/>
                  <c:y val="0.2881311461172572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с </a:t>
                    </a:r>
                    <a:r>
                      <a:rPr lang="ru-RU" dirty="0" smtClean="0"/>
                      <a:t>организаций-2866,1 </a:t>
                    </a:r>
                    <a:r>
                      <a:rPr lang="ru-RU" dirty="0" smtClean="0"/>
                      <a:t>тыс. рублей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-43,4%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separator>-</c:separator>
            </c:dLbl>
            <c:dLbl>
              <c:idx val="5"/>
              <c:layout>
                <c:manualLayout>
                  <c:x val="-0.34651705366070434"/>
                  <c:y val="2.191558441558439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Земельный налог с физ. </a:t>
                    </a:r>
                    <a:r>
                      <a:rPr lang="ru-RU" b="1" dirty="0" smtClean="0"/>
                      <a:t>лиц </a:t>
                    </a:r>
                    <a:r>
                      <a:rPr lang="ru-RU" b="1" dirty="0" smtClean="0"/>
                      <a:t>– 800,4</a:t>
                    </a:r>
                    <a:r>
                      <a:rPr lang="ru-RU" b="1" baseline="0" dirty="0" smtClean="0"/>
                      <a:t> </a:t>
                    </a:r>
                    <a:r>
                      <a:rPr lang="ru-RU" b="1" baseline="0" dirty="0" smtClean="0"/>
                      <a:t>тыс. рублей</a:t>
                    </a:r>
                    <a:r>
                      <a:rPr lang="ru-RU" b="1" dirty="0" smtClean="0"/>
                      <a:t> –</a:t>
                    </a:r>
                    <a:r>
                      <a:rPr lang="ru-RU" b="1" baseline="0" dirty="0" smtClean="0"/>
                      <a:t> </a:t>
                    </a:r>
                    <a:r>
                      <a:rPr lang="ru-RU" b="1" baseline="0" dirty="0" smtClean="0"/>
                      <a:t>12,1%</a:t>
                    </a:r>
                    <a:endParaRPr lang="ru-RU" b="1" dirty="0"/>
                  </a:p>
                </c:rich>
              </c:tx>
              <c:showVal val="1"/>
              <c:showCatName val="1"/>
              <c:showPercent val="1"/>
              <c:separator>-</c:separator>
            </c:dLbl>
            <c:dLbl>
              <c:idx val="6"/>
              <c:layout>
                <c:manualLayout>
                  <c:x val="-0.29298570320143635"/>
                  <c:y val="0.205744615466837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</a:t>
                    </a:r>
                    <a:r>
                      <a:rPr lang="ru-RU" dirty="0" smtClean="0"/>
                      <a:t>имущества-5,5 </a:t>
                    </a:r>
                    <a:r>
                      <a:rPr lang="ru-RU" dirty="0" smtClean="0"/>
                      <a:t>тыс. рублей </a:t>
                    </a:r>
                    <a:r>
                      <a:rPr lang="ru-RU" dirty="0" smtClean="0"/>
                      <a:t>-0,08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separator>-</c:separator>
            </c:dLbl>
            <c:dLbl>
              <c:idx val="7"/>
              <c:layout>
                <c:manualLayout>
                  <c:x val="0.16310082929853681"/>
                  <c:y val="0.265239531558975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Штрафы – 20,0 тыс. рублей – 0,2%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  <c:separator>-</c:separator>
            </c:dLbl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CatName val="1"/>
            <c:showPercent val="1"/>
            <c:separator>-</c:separator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физ. лиц</c:v>
                </c:pt>
                <c:pt idx="3">
                  <c:v>Земельный налог с организаций</c:v>
                </c:pt>
                <c:pt idx="4">
                  <c:v>Земельный налог с физ. лиц</c:v>
                </c:pt>
                <c:pt idx="5">
                  <c:v>Доходы от использования имущества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2303.6999999999998</c:v>
                </c:pt>
                <c:pt idx="1">
                  <c:v>367.7</c:v>
                </c:pt>
                <c:pt idx="2">
                  <c:v>147.4</c:v>
                </c:pt>
                <c:pt idx="3">
                  <c:v>2866.1</c:v>
                </c:pt>
                <c:pt idx="4">
                  <c:v>800.4</c:v>
                </c:pt>
                <c:pt idx="5">
                  <c:v>5.5</c:v>
                </c:pt>
                <c:pt idx="6">
                  <c:v>106.5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7467634641210017"/>
          <c:y val="1.6797075457224329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view3D>
      <c:perspective val="30"/>
    </c:view3D>
    <c:plotArea>
      <c:layout>
        <c:manualLayout>
          <c:layoutTarget val="inner"/>
          <c:xMode val="edge"/>
          <c:yMode val="edge"/>
          <c:x val="0.3257575459317586"/>
          <c:y val="8.8260841657864242E-2"/>
          <c:w val="0.65881312672201719"/>
          <c:h val="0.587298280790670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тыс. рублей</c:v>
                </c:pt>
              </c:strCache>
            </c:strRef>
          </c:tx>
          <c:dLbls>
            <c:dLbl>
              <c:idx val="0"/>
              <c:layout>
                <c:manualLayout>
                  <c:x val="6.2096456692913382E-3"/>
                  <c:y val="-0.21522121991351298"/>
                </c:manualLayout>
              </c:layout>
              <c:showVal val="1"/>
            </c:dLbl>
            <c:dLbl>
              <c:idx val="1"/>
              <c:layout>
                <c:manualLayout>
                  <c:x val="8.8311461067366575E-3"/>
                  <c:y val="-0.27932493681596565"/>
                </c:manualLayout>
              </c:layout>
              <c:showVal val="1"/>
            </c:dLbl>
            <c:dLbl>
              <c:idx val="2"/>
              <c:layout>
                <c:manualLayout>
                  <c:x val="5.7186132983377078E-3"/>
                  <c:y val="-0.17892898583079081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3093.5</c:v>
                </c:pt>
                <c:pt idx="1">
                  <c:v>3925.4</c:v>
                </c:pt>
                <c:pt idx="2">
                  <c:v>2303.6999999999998</c:v>
                </c:pt>
              </c:numCache>
            </c:numRef>
          </c:val>
        </c:ser>
        <c:dLbls/>
        <c:shape val="cylinder"/>
        <c:axId val="152547328"/>
        <c:axId val="152548864"/>
        <c:axId val="0"/>
      </c:bar3DChart>
      <c:catAx>
        <c:axId val="152547328"/>
        <c:scaling>
          <c:orientation val="minMax"/>
        </c:scaling>
        <c:axPos val="b"/>
        <c:numFmt formatCode="General" sourceLinked="1"/>
        <c:tickLblPos val="nextTo"/>
        <c:crossAx val="152548864"/>
        <c:crosses val="autoZero"/>
        <c:auto val="1"/>
        <c:lblAlgn val="ctr"/>
        <c:lblOffset val="100"/>
      </c:catAx>
      <c:valAx>
        <c:axId val="1525488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2547328"/>
        <c:crosses val="autoZero"/>
        <c:crossBetween val="between"/>
      </c:valAx>
    </c:plotArea>
    <c:plotVisOnly val="1"/>
    <c:dispBlanksAs val="gap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162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79888188976377961"/>
          <c:y val="1.4180208114093731E-2"/>
        </c:manualLayout>
      </c:layout>
    </c:title>
    <c:view3D>
      <c:rotX val="50"/>
      <c:hPercent val="60"/>
      <c:rotY val="130"/>
      <c:depthPercent val="100"/>
      <c:perspective val="0"/>
    </c:view3D>
    <c:plotArea>
      <c:layout>
        <c:manualLayout>
          <c:layoutTarget val="inner"/>
          <c:xMode val="edge"/>
          <c:yMode val="edge"/>
          <c:x val="0.17222222222222222"/>
          <c:y val="0.47494764767653941"/>
          <c:w val="0.82777777777777772"/>
          <c:h val="0.523136163308357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 -3884,9</c:v>
                </c:pt>
                <c:pt idx="1">
                  <c:v>Национальная оборона- 173,3</c:v>
                </c:pt>
                <c:pt idx="2">
                  <c:v>Национальная безопасность и правоохранительная деятельность -10,0</c:v>
                </c:pt>
                <c:pt idx="3">
                  <c:v>Национальная экономика - 2200,2</c:v>
                </c:pt>
                <c:pt idx="4">
                  <c:v>Жилищно-коммунальное хозяйство-  69401,4</c:v>
                </c:pt>
                <c:pt idx="5">
                  <c:v>Образование -30,9</c:v>
                </c:pt>
                <c:pt idx="6">
                  <c:v>Культура, кинимотография - 2809,2</c:v>
                </c:pt>
                <c:pt idx="7">
                  <c:v>Физическая культура и спорт -0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3884.9</c:v>
                </c:pt>
                <c:pt idx="1">
                  <c:v>173.3</c:v>
                </c:pt>
                <c:pt idx="2">
                  <c:v>10</c:v>
                </c:pt>
                <c:pt idx="3">
                  <c:v>2200.1999999999998</c:v>
                </c:pt>
                <c:pt idx="4">
                  <c:v>69401.399999999994</c:v>
                </c:pt>
                <c:pt idx="5">
                  <c:v>30.9</c:v>
                </c:pt>
                <c:pt idx="6">
                  <c:v>2809.2</c:v>
                </c:pt>
                <c:pt idx="7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5452755905511812E-4"/>
          <c:y val="1.5042930487019433E-2"/>
          <c:w val="0.94257294400699909"/>
          <c:h val="0.60157541739963638"/>
        </c:manualLayout>
      </c:layout>
    </c:legend>
    <c:plotVisOnly val="1"/>
    <c:dispBlanksAs val="zero"/>
  </c:chart>
  <c:spPr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13500000" scaled="1"/>
      <a:tileRect/>
    </a:gradFill>
    <a:scene3d>
      <a:camera prst="orthographicFront"/>
      <a:lightRig rig="threePt" dir="t"/>
    </a:scene3d>
    <a:sp3d prstMaterial="metal">
      <a:bevelT w="165100" prst="coolSlant"/>
      <a:bevelB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0.76204</cdr:x>
      <cdr:y>0.07361</cdr:y>
    </cdr:from>
    <cdr:to>
      <cdr:x>0.9072</cdr:x>
      <cdr:y>0.22633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04248" y="440768"/>
          <a:ext cx="129614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0.62494</cdr:x>
      <cdr:y>0.00146</cdr:y>
    </cdr:from>
    <cdr:to>
      <cdr:x>0.80236</cdr:x>
      <cdr:y>0.22996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80112" y="8720"/>
          <a:ext cx="1584176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Штрафы, санкции, возмещение </a:t>
          </a:r>
          <a:r>
            <a:rPr lang="ru-RU" sz="1400" b="1" dirty="0" smtClean="0"/>
            <a:t>ущерба – 106,5 тыс.рублей – 1,6%</a:t>
          </a:r>
          <a:endParaRPr lang="ru-RU" sz="1400" b="1" dirty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0.30313</cdr:x>
      <cdr:y>0.77239</cdr:y>
    </cdr:from>
    <cdr:to>
      <cdr:x>0.94099</cdr:x>
      <cdr:y>0.87162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771800" y="4428323"/>
          <a:ext cx="5832648" cy="568919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l"/>
          <a:r>
            <a:rPr lang="ru-RU" sz="1100" b="1" i="0" u="none" strike="noStrike" baseline="0" dirty="0" smtClean="0">
              <a:latin typeface="Arial"/>
            </a:rPr>
            <a:t>Норматив зачисления</a:t>
          </a:r>
        </a:p>
        <a:p xmlns:a="http://schemas.openxmlformats.org/drawingml/2006/main">
          <a:pPr algn="l"/>
          <a:r>
            <a:rPr lang="ru-RU" sz="1100" b="1" i="0" u="none" strike="noStrike" baseline="0" dirty="0" smtClean="0">
              <a:latin typeface="Arial"/>
            </a:rPr>
            <a:t>НДФЛ в бюджет поселения</a:t>
          </a:r>
          <a:r>
            <a:rPr lang="ru-RU" sz="1100" b="1" i="0" u="none" strike="noStrike" dirty="0" smtClean="0">
              <a:latin typeface="Arial"/>
            </a:rPr>
            <a:t>        </a:t>
          </a:r>
          <a:r>
            <a:rPr lang="ru-RU" sz="1400" b="1" i="0" u="none" strike="noStrike" dirty="0" smtClean="0">
              <a:latin typeface="Arial"/>
            </a:rPr>
            <a:t>10,0%        10,0%      </a:t>
          </a:r>
          <a:r>
            <a:rPr lang="ru-RU" sz="1400" b="1" i="0" u="none" strike="noStrike" dirty="0" smtClean="0">
              <a:latin typeface="Arial"/>
            </a:rPr>
            <a:t>    6,0</a:t>
          </a:r>
          <a:r>
            <a:rPr lang="ru-RU" sz="1400" b="1" i="0" u="none" strike="noStrike" dirty="0" smtClean="0">
              <a:latin typeface="Arial"/>
            </a:rPr>
            <a:t>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0.57087</cdr:x>
      <cdr:y>0.84051</cdr:y>
    </cdr:from>
    <cdr:to>
      <cdr:x>0.67087</cdr:x>
      <cdr:y>0.9043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20072" y="4818856"/>
          <a:ext cx="914400" cy="365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385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24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43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68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16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24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73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726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44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2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78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1AFD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99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4686" y="260648"/>
            <a:ext cx="9129314" cy="4968552"/>
          </a:xfrm>
          <a:noFill/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Отчет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/>
            </a:r>
            <a:b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</a:b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об 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исполнении </a:t>
            </a: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</a:b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бюджета</a:t>
            </a:r>
            <a:b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</a:b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Михайловского</a:t>
            </a:r>
            <a:b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</a:b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сельского поселения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/>
            </a:r>
            <a:b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</a:br>
            <a: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Красносулинского района</a:t>
            </a:r>
            <a:b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</a:b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за </a:t>
            </a: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2017 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  <a:ea typeface="Batang" pitchFamily="18" charset="-127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243455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gradFill>
            <a:gsLst>
              <a:gs pos="0">
                <a:srgbClr val="51AFD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3200" b="1" i="0" u="none" strike="noStrike" baseline="0" dirty="0" smtClean="0">
                <a:solidFill>
                  <a:srgbClr val="0070C0"/>
                </a:solidFill>
              </a:rPr>
              <a:t>Основные параметры бюджета</a:t>
            </a:r>
            <a:br>
              <a:rPr lang="ru-RU" sz="3200" b="1" i="0" u="none" strike="noStrike" baseline="0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  <a:ea typeface="Batang" pitchFamily="18" charset="-127"/>
              </a:rPr>
              <a:t>Михайловского сельского </a:t>
            </a:r>
            <a:r>
              <a:rPr lang="ru-RU" sz="3200" b="1" dirty="0">
                <a:solidFill>
                  <a:srgbClr val="0070C0"/>
                </a:solidFill>
                <a:ea typeface="Batang" pitchFamily="18" charset="-127"/>
              </a:rPr>
              <a:t>поселения</a:t>
            </a:r>
            <a:br>
              <a:rPr lang="ru-RU" sz="3200" b="1" dirty="0">
                <a:solidFill>
                  <a:srgbClr val="0070C0"/>
                </a:solidFill>
                <a:ea typeface="Batang" pitchFamily="18" charset="-127"/>
              </a:rPr>
            </a:br>
            <a:r>
              <a:rPr lang="ru-RU" sz="3200" b="1" i="0" u="none" strike="noStrike" baseline="0" dirty="0" smtClean="0">
                <a:solidFill>
                  <a:srgbClr val="0070C0"/>
                </a:solidFill>
              </a:rPr>
              <a:t>Красносулинского района за </a:t>
            </a:r>
            <a:r>
              <a:rPr lang="ru-RU" sz="3200" b="1" i="0" u="none" strike="noStrike" baseline="0" dirty="0" smtClean="0">
                <a:solidFill>
                  <a:srgbClr val="0070C0"/>
                </a:solidFill>
              </a:rPr>
              <a:t>2017 </a:t>
            </a:r>
            <a:r>
              <a:rPr lang="ru-RU" sz="3200" b="1" i="0" u="none" strike="noStrike" baseline="0" dirty="0" smtClean="0">
                <a:solidFill>
                  <a:srgbClr val="0070C0"/>
                </a:solidFill>
              </a:rPr>
              <a:t>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546551"/>
              </p:ext>
            </p:extLst>
          </p:nvPr>
        </p:nvGraphicFramePr>
        <p:xfrm>
          <a:off x="0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1760"/>
                <a:gridCol w="2160240"/>
                <a:gridCol w="2286000"/>
                <a:gridCol w="2286000"/>
              </a:tblGrid>
              <a:tr h="688138">
                <a:tc>
                  <a:txBody>
                    <a:bodyPr/>
                    <a:lstStyle/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Наименование</a:t>
                      </a:r>
                    </a:p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показателя</a:t>
                      </a:r>
                    </a:p>
                  </a:txBody>
                  <a:tcPr>
                    <a:solidFill>
                      <a:srgbClr val="51AF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Уточненный план,</a:t>
                      </a:r>
                    </a:p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тыс. рублей</a:t>
                      </a:r>
                    </a:p>
                  </a:txBody>
                  <a:tcPr>
                    <a:solidFill>
                      <a:srgbClr val="51AF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Исполнение,</a:t>
                      </a:r>
                    </a:p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тыс. рублей</a:t>
                      </a:r>
                    </a:p>
                  </a:txBody>
                  <a:tcPr>
                    <a:solidFill>
                      <a:srgbClr val="51AF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%</a:t>
                      </a:r>
                    </a:p>
                    <a:p>
                      <a:pPr algn="l"/>
                      <a:r>
                        <a:rPr lang="ru-RU" sz="15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1AFD9"/>
                    </a:solidFill>
                  </a:tcPr>
                </a:tc>
              </a:tr>
              <a:tr h="4651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77 167,8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75012,5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97,2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513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числе: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896">
                <a:tc>
                  <a:txBody>
                    <a:bodyPr/>
                    <a:lstStyle/>
                    <a:p>
                      <a:pPr algn="l"/>
                      <a:r>
                        <a:rPr lang="ru-RU" sz="1800" b="0" i="1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Налоговые и</a:t>
                      </a:r>
                    </a:p>
                    <a:p>
                      <a:pPr algn="l"/>
                      <a:r>
                        <a:rPr lang="ru-RU" sz="1800" b="0" i="1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неналоговые доходы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7129,3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6597,3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92,5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802827">
                <a:tc>
                  <a:txBody>
                    <a:bodyPr/>
                    <a:lstStyle/>
                    <a:p>
                      <a:pPr algn="l"/>
                      <a:r>
                        <a:rPr lang="ru-RU" sz="1800" b="0" i="1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Безвозмездные</a:t>
                      </a:r>
                    </a:p>
                    <a:p>
                      <a:pPr algn="l"/>
                      <a:r>
                        <a:rPr lang="ru-RU" sz="1800" b="0" i="1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поступления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70038,5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68415,2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97,7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65130">
                <a:tc>
                  <a:txBody>
                    <a:bodyPr/>
                    <a:lstStyle/>
                    <a:p>
                      <a:r>
                        <a:rPr lang="ru-RU" sz="18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РАСХОДЫ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80285,1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78509,9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97,8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513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02827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ДЕФИЦИТ (-),</a:t>
                      </a:r>
                    </a:p>
                    <a:p>
                      <a:pPr algn="l"/>
                      <a:r>
                        <a:rPr lang="ru-RU" sz="1800" b="1" i="0" u="none" strike="noStrike" baseline="0" dirty="0" smtClean="0">
                          <a:solidFill>
                            <a:schemeClr val="bg1"/>
                          </a:solidFill>
                          <a:latin typeface="Segoe UI"/>
                        </a:rPr>
                        <a:t>ПРОФИЦИТ ( + 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3117,3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3497,4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0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solidFill>
            <a:srgbClr val="51AFD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  <a:t>В общем объеме доходов бюджета</a:t>
            </a:r>
            <a:b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</a:br>
            <a: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  <a:t>Михайловского сельского поселения Красносулинского района</a:t>
            </a:r>
            <a:b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</a:br>
            <a: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  <a:t>за </a:t>
            </a:r>
            <a: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  <a:t>2017 </a:t>
            </a:r>
            <a:r>
              <a:rPr lang="ru-RU" sz="2800" b="1" i="0" u="none" strike="noStrike" baseline="0" dirty="0" smtClean="0">
                <a:solidFill>
                  <a:schemeClr val="tx2"/>
                </a:solidFill>
                <a:latin typeface="Times New Roman"/>
              </a:rPr>
              <a:t>год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5421267" y="2435719"/>
            <a:ext cx="1035417" cy="51822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2291525"/>
            <a:ext cx="2736304" cy="201622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Безвозмездные</a:t>
            </a:r>
          </a:p>
          <a:p>
            <a:pPr algn="ctr"/>
            <a:r>
              <a:rPr lang="ru-RU" b="1" dirty="0"/>
              <a:t>поступления</a:t>
            </a:r>
          </a:p>
          <a:p>
            <a:pPr algn="ctr"/>
            <a:r>
              <a:rPr lang="ru-RU" b="1" dirty="0" smtClean="0"/>
              <a:t>68415,2 </a:t>
            </a:r>
            <a:r>
              <a:rPr lang="ru-RU" b="1" dirty="0" smtClean="0"/>
              <a:t>тыс</a:t>
            </a:r>
            <a:r>
              <a:rPr lang="ru-RU" b="1" dirty="0"/>
              <a:t>. рублей</a:t>
            </a:r>
          </a:p>
          <a:p>
            <a:pPr algn="ctr"/>
            <a:r>
              <a:rPr lang="ru-RU" b="1" dirty="0" smtClean="0"/>
              <a:t>91,2 </a:t>
            </a:r>
            <a:r>
              <a:rPr lang="ru-RU" b="1" dirty="0"/>
              <a:t>%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55776" y="2291525"/>
            <a:ext cx="2736304" cy="2016224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7400000" scaled="0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Налоговые и</a:t>
            </a:r>
          </a:p>
          <a:p>
            <a:pPr algn="ctr"/>
            <a:r>
              <a:rPr lang="ru-RU" b="1" dirty="0"/>
              <a:t>неналоговые доходы</a:t>
            </a:r>
          </a:p>
          <a:p>
            <a:pPr algn="ctr"/>
            <a:r>
              <a:rPr lang="ru-RU" b="1" dirty="0" smtClean="0"/>
              <a:t>6597,3 тыс</a:t>
            </a:r>
            <a:r>
              <a:rPr lang="ru-RU" b="1" dirty="0"/>
              <a:t>. рублей</a:t>
            </a:r>
          </a:p>
          <a:p>
            <a:pPr algn="ctr"/>
            <a:r>
              <a:rPr lang="ru-RU" b="1" dirty="0" smtClean="0"/>
              <a:t>8,8 </a:t>
            </a:r>
            <a:r>
              <a:rPr lang="ru-RU" b="1" dirty="0"/>
              <a:t>%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7865" y="5661248"/>
            <a:ext cx="5256584" cy="86977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75012,5 тыс</a:t>
            </a:r>
            <a:r>
              <a:rPr lang="ru-RU" b="1" dirty="0" smtClean="0">
                <a:solidFill>
                  <a:schemeClr val="tx1"/>
                </a:solidFill>
              </a:rPr>
              <a:t>. рублей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4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51AFD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200" b="1" i="0" u="none" strike="noStrike" baseline="0" dirty="0" smtClean="0">
                <a:latin typeface="Times New Roman"/>
              </a:rPr>
              <a:t>Структура налоговых и неналоговых доходов бюджета за </a:t>
            </a:r>
            <a:r>
              <a:rPr lang="ru-RU" sz="2200" b="1" i="0" u="none" strike="noStrike" baseline="0" dirty="0" smtClean="0">
                <a:latin typeface="Times New Roman"/>
              </a:rPr>
              <a:t>2017 </a:t>
            </a:r>
            <a:r>
              <a:rPr lang="ru-RU" sz="2200" b="1" i="0" u="none" strike="noStrike" baseline="0" dirty="0" smtClean="0">
                <a:latin typeface="Times New Roman"/>
              </a:rPr>
              <a:t>год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6887169"/>
              </p:ext>
            </p:extLst>
          </p:nvPr>
        </p:nvGraphicFramePr>
        <p:xfrm>
          <a:off x="0" y="900000"/>
          <a:ext cx="8928992" cy="598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463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51AFD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i="0" u="none" strike="noStrike" baseline="0" dirty="0" smtClean="0">
                <a:latin typeface="Times New Roman"/>
              </a:rPr>
              <a:t>Динамика поступления налога на доходы физических</a:t>
            </a:r>
            <a:br>
              <a:rPr lang="ru-RU" sz="2800" b="1" i="0" u="none" strike="noStrike" baseline="0" dirty="0" smtClean="0">
                <a:latin typeface="Times New Roman"/>
              </a:rPr>
            </a:br>
            <a:r>
              <a:rPr lang="ru-RU" sz="2800" b="1" i="0" u="none" strike="noStrike" baseline="0" dirty="0" smtClean="0">
                <a:latin typeface="Times New Roman"/>
              </a:rPr>
              <a:t>лиц в </a:t>
            </a:r>
            <a:r>
              <a:rPr lang="ru-RU" sz="2400" b="1" i="0" u="none" strike="noStrike" baseline="0" dirty="0" smtClean="0">
                <a:latin typeface="Times New Roman"/>
              </a:rPr>
              <a:t>бюджет</a:t>
            </a:r>
            <a:r>
              <a:rPr lang="ru-RU" sz="2800" b="1" i="0" u="none" strike="noStrike" baseline="0" dirty="0" smtClean="0">
                <a:latin typeface="Times New Roman"/>
              </a:rPr>
              <a:t> Михайловского сельского поселения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3234254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334786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43000"/>
                    </a14:imgEffect>
                    <a14:imgEffect>
                      <a14:colorTemperature colorTemp="8101"/>
                    </a14:imgEffect>
                    <a14:imgEffect>
                      <a14:saturation sat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4725145"/>
            <a:ext cx="2483767" cy="1655845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2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257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51AFD9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за </a:t>
            </a: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4128390"/>
              </p:ext>
            </p:extLst>
          </p:nvPr>
        </p:nvGraphicFramePr>
        <p:xfrm>
          <a:off x="0" y="1484313"/>
          <a:ext cx="9144000" cy="537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2575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51AFD9"/>
          </a:solidFill>
        </p:spPr>
        <p:txBody>
          <a:bodyPr/>
          <a:lstStyle/>
          <a:p>
            <a:r>
              <a:rPr lang="ru-RU" sz="2800" b="1" cap="sm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Михайловского сельского поселения за </a:t>
            </a:r>
            <a:r>
              <a:rPr lang="ru-RU" sz="2800" b="1" cap="sm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cap="sm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9781648"/>
              </p:ext>
            </p:extLst>
          </p:nvPr>
        </p:nvGraphicFramePr>
        <p:xfrm>
          <a:off x="-2" y="1268758"/>
          <a:ext cx="9144001" cy="558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065"/>
                <a:gridCol w="1965533"/>
                <a:gridCol w="1709159"/>
                <a:gridCol w="1538244"/>
              </a:tblGrid>
              <a:tr h="932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муниципальной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Плановый показатель, </a:t>
                      </a:r>
                    </a:p>
                    <a:p>
                      <a:pPr algn="ctr"/>
                      <a:r>
                        <a:rPr lang="ru-RU" sz="1400" dirty="0" smtClean="0"/>
                        <a:t>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Фактический показатель, </a:t>
                      </a:r>
                    </a:p>
                    <a:p>
                      <a:pPr algn="ctr"/>
                      <a:r>
                        <a:rPr lang="ru-RU" sz="1400" dirty="0" smtClean="0"/>
                        <a:t>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</a:t>
                      </a:r>
                    </a:p>
                    <a:p>
                      <a:pPr algn="ctr"/>
                      <a:r>
                        <a:rPr lang="ru-RU" sz="1400" dirty="0" smtClean="0"/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«Управление муниципальными финансами»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2 692,2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2 688,7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«Муниципальная политика»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3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«Развитие транспортной системы»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2 353,8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2 200,2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«Благоустройство территории и жилищно-коммунальное хозяйство»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70 958,3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69 389,4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«Развитие культуры»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2 832,9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2809,2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«Развитие физической культуры и сорта»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  <a:cs typeface="+mn-cs"/>
                        </a:rPr>
                        <a:t>0,1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800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ИТОГО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78 950,9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  <a:cs typeface="+mn-cs"/>
                        </a:rPr>
                        <a:t>77</a:t>
                      </a:r>
                      <a:r>
                        <a:rPr lang="ru-RU" baseline="0" dirty="0" smtClean="0">
                          <a:latin typeface="+mn-lt"/>
                          <a:cs typeface="+mn-cs"/>
                        </a:rPr>
                        <a:t> 184,4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2300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313</Words>
  <Application>Microsoft Office PowerPoint</Application>
  <PresentationFormat>Экран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об исполнении  бюджета Михайловского сельского поселения Красносулинского района за 2017 год</vt:lpstr>
      <vt:lpstr>Основные параметры бюджета Михайловского сельского поселения Красносулинского района за 2017 год</vt:lpstr>
      <vt:lpstr>В общем объеме доходов бюджета Михайловского сельского поселения Красносулинского района за 2017 год</vt:lpstr>
      <vt:lpstr>Структура налоговых и неналоговых доходов бюджета за 2017 год</vt:lpstr>
      <vt:lpstr>Динамика поступления налога на доходы физических лиц в бюджет Михайловского сельского поселения</vt:lpstr>
      <vt:lpstr> Структура расходов бюджета за 2017 год </vt:lpstr>
      <vt:lpstr>Исполнение муниципальных программ Михайловского сельского поселения за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сельского поселения Красносулинского района за 2016 год</dc:title>
  <dc:creator>Дело</dc:creator>
  <cp:lastModifiedBy>Вед. спец. СЭиФ</cp:lastModifiedBy>
  <cp:revision>53</cp:revision>
  <dcterms:created xsi:type="dcterms:W3CDTF">2017-07-06T06:14:33Z</dcterms:created>
  <dcterms:modified xsi:type="dcterms:W3CDTF">2019-02-08T11:47:29Z</dcterms:modified>
</cp:coreProperties>
</file>