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1"/>
  </p:notesMasterIdLst>
  <p:sldIdLst>
    <p:sldId id="273" r:id="rId2"/>
    <p:sldId id="261" r:id="rId3"/>
    <p:sldId id="274" r:id="rId4"/>
    <p:sldId id="276" r:id="rId5"/>
    <p:sldId id="345" r:id="rId6"/>
    <p:sldId id="346" r:id="rId7"/>
    <p:sldId id="347" r:id="rId8"/>
    <p:sldId id="348" r:id="rId9"/>
    <p:sldId id="349" r:id="rId10"/>
    <p:sldId id="350" r:id="rId11"/>
    <p:sldId id="352" r:id="rId12"/>
    <p:sldId id="351" r:id="rId13"/>
    <p:sldId id="353" r:id="rId14"/>
    <p:sldId id="354" r:id="rId15"/>
    <p:sldId id="339" r:id="rId16"/>
    <p:sldId id="343" r:id="rId17"/>
    <p:sldId id="342" r:id="rId18"/>
    <p:sldId id="355" r:id="rId19"/>
    <p:sldId id="277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42" autoAdjust="0"/>
    <p:restoredTop sz="98526" autoAdjust="0"/>
  </p:normalViewPr>
  <p:slideViewPr>
    <p:cSldViewPr>
      <p:cViewPr>
        <p:scale>
          <a:sx n="80" d="100"/>
          <a:sy n="80" d="100"/>
        </p:scale>
        <p:origin x="-1378" y="-2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91FCED2-6513-4C13-9F43-1F04C37458B8}" type="datetimeFigureOut">
              <a:rPr lang="ru-RU"/>
              <a:pPr>
                <a:defRPr/>
              </a:pPr>
              <a:t>17.07.2023</a:t>
            </a:fld>
            <a:endParaRPr lang="ru-R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31625B2-488A-400B-A1FC-2BF77668E7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31577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625B2-488A-400B-A1FC-2BF77668E7E8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7C0A38-17D9-4C01-8153-5A6F387935D5}" type="datetimeFigureOut">
              <a:rPr lang="ru-RU" smtClean="0"/>
              <a:pPr>
                <a:defRPr/>
              </a:pPr>
              <a:t>17.07.2023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5D88631-8EFC-46E4-8F6C-1896253BFD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2A3957-0DFB-4AB0-A576-2E82E9020D30}" type="datetimeFigureOut">
              <a:rPr lang="ru-RU" smtClean="0"/>
              <a:pPr>
                <a:defRPr/>
              </a:pPr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1BFFA7-20E0-4F28-B180-916C1E9668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pPr>
              <a:defRPr/>
            </a:pPr>
            <a:fld id="{D5D3227A-5B8A-4DA5-AEFE-6981066E78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CCA880-0294-4A48-9A08-C702159CF027}" type="datetimeFigureOut">
              <a:rPr lang="ru-RU" smtClean="0"/>
              <a:pPr>
                <a:defRPr/>
              </a:pPr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F1EEB-764C-4EC6-A30C-93D521AF9D60}" type="datetimeFigureOut">
              <a:rPr lang="ru-RU"/>
              <a:pPr>
                <a:defRPr/>
              </a:pPr>
              <a:t>17.07.2023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56C5B-0353-4810-B368-94F328E969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384B36-B44E-4E1F-8023-6CF9B08331AF}" type="datetimeFigureOut">
              <a:rPr lang="ru-RU" smtClean="0"/>
              <a:pPr>
                <a:defRPr/>
              </a:pPr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pPr>
              <a:defRPr/>
            </a:pPr>
            <a:fld id="{B6484E31-EE23-4C29-BA5B-78A5E615DE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A2EF4B-0303-4ADB-A25C-0203F761ACB7}" type="datetimeFigureOut">
              <a:rPr lang="ru-RU" smtClean="0"/>
              <a:pPr>
                <a:defRPr/>
              </a:pPr>
              <a:t>17.07.2023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6D17C063-1707-4630-ACA8-EB835CDE76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pPr>
              <a:defRPr/>
            </a:pPr>
            <a:fld id="{C1A6A807-450A-434E-B655-70BD763107FC}" type="datetimeFigureOut">
              <a:rPr lang="ru-RU" smtClean="0"/>
              <a:pPr>
                <a:defRPr/>
              </a:pPr>
              <a:t>17.07.2023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1EB061-A9D8-4D35-8088-1790CC992F2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3CBCB-D952-4E06-9AFA-7872A7BD0454}" type="datetimeFigureOut">
              <a:rPr lang="ru-RU" smtClean="0"/>
              <a:pPr>
                <a:defRPr/>
              </a:pPr>
              <a:t>17.07.2023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5DCDA47-5448-4201-823A-93AA37BF6C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79F0F6-C59E-4F4E-932D-FF39C7EBB001}" type="datetimeFigureOut">
              <a:rPr lang="ru-RU" smtClean="0"/>
              <a:pPr>
                <a:defRPr/>
              </a:pPr>
              <a:t>17.07.2023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pPr>
              <a:defRPr/>
            </a:pPr>
            <a:fld id="{56CB6326-1C58-4D73-B415-4C0368C940E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1086DB-2F19-4B14-ADB1-1A279763176E}" type="datetimeFigureOut">
              <a:rPr lang="ru-RU" smtClean="0"/>
              <a:pPr>
                <a:defRPr/>
              </a:pPr>
              <a:t>17.07.2023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7E0F178-C6B7-4446-8CFA-B865C62BDE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F0308F5-E415-4566-8FAA-5912E07B53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058669-A8D8-4DD6-A9D8-1134AA8C61ED}" type="datetimeFigureOut">
              <a:rPr lang="ru-RU" smtClean="0"/>
              <a:pPr>
                <a:defRPr/>
              </a:pPr>
              <a:t>17.07.2023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pPr>
              <a:defRPr/>
            </a:pPr>
            <a:fld id="{AF19E58C-28F0-4D1D-9C5E-F89393B840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pPr>
              <a:defRPr/>
            </a:pPr>
            <a:fld id="{BBBB22A7-D8EB-44AC-90B8-D10050F9DFBE}" type="datetimeFigureOut">
              <a:rPr lang="ru-RU" smtClean="0"/>
              <a:pPr>
                <a:defRPr/>
              </a:pPr>
              <a:t>17.07.2023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1262758-9DDD-4A3F-B913-81E03946B268}" type="datetimeFigureOut">
              <a:rPr lang="ru-RU" smtClean="0"/>
              <a:pPr>
                <a:defRPr/>
              </a:pPr>
              <a:t>17.07.2023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41FC1F8-604C-4F19-9C41-A6A668F60BB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908720"/>
            <a:ext cx="8229600" cy="6429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Михайловское сельское поселение 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герб и флаг муниципального образования «Михайловское сельское поселение»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700808"/>
            <a:ext cx="619268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7" name="Picture 1" descr="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16832"/>
            <a:ext cx="1681163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365104"/>
            <a:ext cx="2225040" cy="192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16632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Служба по контракту в вооруженных силах Российской Федерации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Кадровик\Downloads\2023-07-17_10-25-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99802" y="-551530"/>
            <a:ext cx="5144396" cy="8784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34400" cy="75895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Благоустройство памятников </a:t>
            </a:r>
            <a:b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воинам Великой Отечественной Войны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9810" name="Picture 2" descr="D:\Мои документы\ОТЧЕТЫ ГЛАВЫ\1 полугодие 2019\f2c0c827-7034-41f2-9aed-2a7d6a89e6b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700808"/>
            <a:ext cx="3078342" cy="4104456"/>
          </a:xfrm>
          <a:prstGeom prst="rect">
            <a:avLst/>
          </a:prstGeom>
          <a:noFill/>
        </p:spPr>
      </p:pic>
      <p:pic>
        <p:nvPicPr>
          <p:cNvPr id="119811" name="Picture 3" descr="D:\Мои документы\ОТЧЕТЫ ГЛАВЫ\1 полугодие 2019\f8cd8433-0d85-4ac9-98c6-b2e281c59b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276872"/>
            <a:ext cx="3327833" cy="4437111"/>
          </a:xfrm>
          <a:prstGeom prst="rect">
            <a:avLst/>
          </a:prstGeom>
          <a:noFill/>
        </p:spPr>
      </p:pic>
      <p:pic>
        <p:nvPicPr>
          <p:cNvPr id="7" name="Рисунок 6" descr="D:\Мои документы\ФОТОГРАФИИ\ПАМЯТНИКИ фото\памятники\74b2f642-8478-4925-880d-fa24cf91535c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340768"/>
            <a:ext cx="2307195" cy="409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12624" cy="1080120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 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. 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 </a:t>
            </a: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Михайловском сельском поселении  поздравили ровесника Красносулинского района </a:t>
            </a:r>
            <a:b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Чепурова</a:t>
            </a: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Николая Даниловича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600" dirty="0"/>
          </a:p>
        </p:txBody>
      </p:sp>
      <p:sp>
        <p:nvSpPr>
          <p:cNvPr id="119810" name="AutoShape 2" descr="fotog20220506 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Содержимое 9" descr="veteran202317_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3384376" cy="3172853"/>
          </a:xfrm>
        </p:spPr>
      </p:pic>
      <p:pic>
        <p:nvPicPr>
          <p:cNvPr id="11" name="Рисунок 10" descr="veteran202317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1412776"/>
            <a:ext cx="3187455" cy="4566642"/>
          </a:xfrm>
          <a:prstGeom prst="rect">
            <a:avLst/>
          </a:prstGeom>
        </p:spPr>
      </p:pic>
      <p:pic>
        <p:nvPicPr>
          <p:cNvPr id="12" name="Рисунок 11" descr="veteran202317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346721"/>
            <a:ext cx="5184576" cy="251127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/>
          </p:nvPr>
        </p:nvSpPr>
        <p:spPr>
          <a:xfrm>
            <a:off x="539552" y="548680"/>
            <a:ext cx="8147248" cy="49006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культурных мероприятиях</a:t>
            </a:r>
          </a:p>
        </p:txBody>
      </p:sp>
      <p:pic>
        <p:nvPicPr>
          <p:cNvPr id="11" name="Содержимое 10" descr="image-2023-05-31-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4520340" cy="3390255"/>
          </a:xfrm>
        </p:spPr>
      </p:pic>
      <p:pic>
        <p:nvPicPr>
          <p:cNvPr id="12" name="Рисунок 11" descr="image-2023-05-31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284984"/>
            <a:ext cx="4644008" cy="3483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47248" cy="49006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культурных мероприятиях</a:t>
            </a:r>
          </a:p>
        </p:txBody>
      </p:sp>
      <p:pic>
        <p:nvPicPr>
          <p:cNvPr id="9" name="Содержимое 8" descr="Imag1-0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268760"/>
            <a:ext cx="3130343" cy="2347757"/>
          </a:xfrm>
        </p:spPr>
      </p:pic>
      <p:pic>
        <p:nvPicPr>
          <p:cNvPr id="10" name="Рисунок 9" descr="Imag1-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980728"/>
            <a:ext cx="2951114" cy="3933281"/>
          </a:xfrm>
          <a:prstGeom prst="rect">
            <a:avLst/>
          </a:prstGeom>
        </p:spPr>
      </p:pic>
      <p:pic>
        <p:nvPicPr>
          <p:cNvPr id="16" name="Рисунок 15" descr="Imag1-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3573016"/>
            <a:ext cx="4200128" cy="3150096"/>
          </a:xfrm>
          <a:prstGeom prst="rect">
            <a:avLst/>
          </a:prstGeom>
        </p:spPr>
      </p:pic>
      <p:pic>
        <p:nvPicPr>
          <p:cNvPr id="17" name="Рисунок 16" descr="Imag1-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3593105"/>
            <a:ext cx="4344144" cy="326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Благоустройство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484784"/>
            <a:ext cx="4392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рамках проекта «Комплексное развитие сельских территорий» в х.Холодный Плес реализовано строительство спортивной площадки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ои документы\КРСТ\2022\воркаут\фото\777d57be-e237-4ebd-8680-d2fdf655b1e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700808"/>
            <a:ext cx="4163616" cy="3456384"/>
          </a:xfrm>
          <a:prstGeom prst="rect">
            <a:avLst/>
          </a:prstGeom>
          <a:noFill/>
        </p:spPr>
      </p:pic>
      <p:pic>
        <p:nvPicPr>
          <p:cNvPr id="1027" name="Picture 3" descr="D:\Мои документы\КРСТ\2022\воркаут\фото\6fd46f0c-50ff-48a0-b09e-f2b29811d91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96952"/>
            <a:ext cx="4379979" cy="32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Кадровик\Desktop\20221007_1019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789040"/>
            <a:ext cx="3189189" cy="239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861048"/>
            <a:ext cx="496489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7544" y="188640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Благоустройство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age-17-07-23-09-36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052736"/>
            <a:ext cx="3684280" cy="27663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1196752"/>
            <a:ext cx="4464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Начато строительство спортивной площадки по адресу: Ростовская область,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Красносулинский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район, Михайловское сельское поселение, х. Михайловка в 10 м на северо-запад от дома № 61 по ул. Зеленая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В первом полугодии реализован общественно значимый проект по благоустройству детской площадки в п. Молодежном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Рисунок 6" descr="image-17-07-23-09-1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4604675" cy="3456384"/>
          </a:xfrm>
          <a:prstGeom prst="rect">
            <a:avLst/>
          </a:prstGeom>
        </p:spPr>
      </p:pic>
      <p:pic>
        <p:nvPicPr>
          <p:cNvPr id="8" name="Рисунок 7" descr="image-17-07-23-09-18-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5767" y="3158745"/>
            <a:ext cx="4928233" cy="36992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 текущем периоде построена большая контейнерная площадка в п. Молодёжный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age-17-07-23-11-3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68759"/>
            <a:ext cx="8784976" cy="51125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62068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 задачах на 2023г. </a:t>
            </a:r>
            <a:endParaRPr lang="ru-RU" sz="3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810" name="Rectangle 3"/>
          <p:cNvSpPr>
            <a:spLocks noGrp="1"/>
          </p:cNvSpPr>
          <p:nvPr>
            <p:ph sz="quarter"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Определены три основных направления, по которым мы  будем работать: </a:t>
            </a:r>
            <a:endParaRPr lang="ru-RU" sz="35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Поддержка жизнедеятельности хуторов нашего населения;</a:t>
            </a:r>
          </a:p>
          <a:p>
            <a:pPr lvl="0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Взаимосвязь с населением; </a:t>
            </a:r>
          </a:p>
          <a:p>
            <a:pPr lvl="0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Деятельность на перспективу.</a:t>
            </a:r>
          </a:p>
          <a:p>
            <a:pPr>
              <a:buNone/>
            </a:pP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Главой Администрации Михайловского сельского поселения на 2023 год поставлены следующие  задачи:</a:t>
            </a:r>
          </a:p>
          <a:p>
            <a:pPr lvl="0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Изучение жизненно важные вопросы и довести до населения позицию Администрации поселения по решению возникающих проблем;</a:t>
            </a:r>
          </a:p>
          <a:p>
            <a:pPr lvl="0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Посадка деревьев на детской площадке в п. Молодёжный;</a:t>
            </a:r>
          </a:p>
          <a:p>
            <a:pPr lvl="0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Завершение строительства газораспределительных сетей в х. Холодный Плёс</a:t>
            </a:r>
          </a:p>
          <a:p>
            <a:pPr lvl="0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Реализация проекта по устройству спортивной площадки в х. Михайловка по ул. Зеленой;</a:t>
            </a:r>
          </a:p>
          <a:p>
            <a:pPr lvl="0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Реализация инициативного проекта по устройству основания для многофункционального футбольного поля в х. Холодный Плес;</a:t>
            </a:r>
          </a:p>
          <a:p>
            <a:pPr lvl="0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Обновление дорожной разметки по ул.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Доброхотских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и ул. Октябрьской х. Холодный Плес;</a:t>
            </a:r>
          </a:p>
          <a:p>
            <a:pPr lvl="0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В связи с реформой по обращению с твердыми коммунальными отходами необходимо строительство контейнерных площадок с твердым покрытием планируем по ул. Ленина и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Доброхотских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в х. Михайловка.</a:t>
            </a:r>
          </a:p>
          <a:p>
            <a:pPr lvl="0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Оказание помощи населению в оформлении документов на территории поселения;</a:t>
            </a:r>
          </a:p>
          <a:p>
            <a:pPr lvl="0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Обучение работающего и неработающего населения в области ГО и предотвращения ЧС.</a:t>
            </a:r>
          </a:p>
          <a:p>
            <a:pPr lvl="0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Координационному совету по работе с недобросовестными налогоплательщиками усилить свою работу в части придания гласности и общественного порицания злостных неплательщиков.</a:t>
            </a:r>
          </a:p>
          <a:p>
            <a:pPr lvl="0"/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Активизировать работу общественности (уличные комитеты, по работе с населением).</a:t>
            </a:r>
          </a:p>
          <a:p>
            <a:pPr>
              <a:buNone/>
            </a:pPr>
            <a:endParaRPr lang="ru-RU" sz="29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85584" cy="1135881"/>
          </a:xfrm>
        </p:spPr>
        <p:txBody>
          <a:bodyPr>
            <a:normAutofit fontScale="90000"/>
          </a:bodyPr>
          <a:lstStyle/>
          <a:p>
            <a:pPr lvl="0" eaLnBrk="1" hangingPunct="1">
              <a:defRPr/>
            </a:pPr>
            <a:r>
              <a:rPr lang="ru-RU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статистическим данным на 01.06.2023 года в Михайловском сельском поселении проживает: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5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5013176"/>
          <a:ext cx="8748465" cy="1728192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79513"/>
                <a:gridCol w="2808312"/>
                <a:gridCol w="1512168"/>
                <a:gridCol w="1584176"/>
                <a:gridCol w="936104"/>
                <a:gridCol w="1224136"/>
                <a:gridCol w="504056"/>
              </a:tblGrid>
              <a:tr h="288032"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Населенные пункты</a:t>
                      </a:r>
                      <a:endParaRPr lang="ru-RU" sz="1600" dirty="0" smtClean="0"/>
                    </a:p>
                    <a:p>
                      <a:endParaRPr lang="ru-RU" dirty="0"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/>
                        <a:t>Всего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760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/>
                        <a:t>х. Михайловка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/>
                        <a:t>х. Холодный Плес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/>
                        <a:t>х. Грачев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/>
                        <a:t>п.Молодежный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8640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/>
                        <a:t>Численность населения (чел.),</a:t>
                      </a:r>
                      <a:endParaRPr lang="ru-RU" sz="1200" dirty="0"/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/>
                        <a:t>в т. ч.:</a:t>
                      </a:r>
                      <a:endParaRPr lang="ru-RU" sz="1200" dirty="0"/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/>
                        <a:t> 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786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478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312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392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1968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6" name="Рисунок 5" descr="C:\Users\Кадровик\Desktop\4038f246630c4176702395028f92a00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648072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88640"/>
            <a:ext cx="8712968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Всего обратилось 47 человек, из них 12 письменных обращений граждан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5d70b149f724da1471419273f0d738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8712968" cy="5400600"/>
          </a:xfrm>
          <a:prstGeom prst="rect">
            <a:avLst/>
          </a:prstGeom>
        </p:spPr>
      </p:pic>
    </p:spTree>
  </p:cSld>
  <p:clrMapOvr>
    <a:masterClrMapping/>
  </p:clrMapOvr>
  <p:transition advTm="3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7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4807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Нормативно-правовые документы</a:t>
            </a:r>
          </a:p>
        </p:txBody>
      </p:sp>
      <p:sp>
        <p:nvSpPr>
          <p:cNvPr id="21506" name="Rectangle 18"/>
          <p:cNvSpPr>
            <a:spLocks noGrp="1"/>
          </p:cNvSpPr>
          <p:nvPr>
            <p:ph sz="half" idx="1"/>
          </p:nvPr>
        </p:nvSpPr>
        <p:spPr>
          <a:xfrm>
            <a:off x="467544" y="1412776"/>
            <a:ext cx="8229600" cy="15414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Font typeface="Arial" charset="0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обрание депутатов Михайловского сельского поселения</a:t>
            </a:r>
          </a:p>
          <a:p>
            <a:pPr algn="ctr">
              <a:buFont typeface="Arial" charset="0"/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Проведено собраний 			7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Принято решений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			 18</a:t>
            </a:r>
          </a:p>
        </p:txBody>
      </p:sp>
      <p:sp>
        <p:nvSpPr>
          <p:cNvPr id="21507" name="Rectangle 19"/>
          <p:cNvSpPr>
            <a:spLocks noGrp="1"/>
          </p:cNvSpPr>
          <p:nvPr>
            <p:ph type="body" sz="half" idx="2"/>
          </p:nvPr>
        </p:nvSpPr>
        <p:spPr>
          <a:xfrm>
            <a:off x="468313" y="3140968"/>
            <a:ext cx="82296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Администрация Михайловского сельского поселения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Постановлений				61</a:t>
            </a:r>
          </a:p>
          <a:p>
            <a:pPr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Распоряжений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			60</a:t>
            </a:r>
          </a:p>
        </p:txBody>
      </p:sp>
      <p:pic>
        <p:nvPicPr>
          <p:cNvPr id="18434" name="Picture 2" descr="https://avatars.mds.yandex.net/i?id=e2185ca4677a011f9634f3fb413929e6_l-5312795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4509120"/>
            <a:ext cx="2952328" cy="1845205"/>
          </a:xfrm>
          <a:prstGeom prst="rect">
            <a:avLst/>
          </a:prstGeom>
          <a:noFill/>
        </p:spPr>
      </p:pic>
      <p:pic>
        <p:nvPicPr>
          <p:cNvPr id="18436" name="Picture 4" descr="https://kartinkin.net/uploads/posts/2022-02/thumbs/1645896717_73-kartinkin-net-p-dokumenti-kartinki-dlya-prezentatsii-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437112"/>
            <a:ext cx="2592288" cy="1944216"/>
          </a:xfrm>
          <a:prstGeom prst="rect">
            <a:avLst/>
          </a:prstGeom>
          <a:noFill/>
        </p:spPr>
      </p:pic>
      <p:pic>
        <p:nvPicPr>
          <p:cNvPr id="11" name="Рисунок 10" descr="https://avatars.mds.yandex.net/i?id=e264c610094f00a97d16d16478ab5673_l-5016991-images-thumbs&amp;n=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797152"/>
            <a:ext cx="2358390" cy="157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Газификация населенных пунктов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\\Kadripk\мои документы\ФОТОГРАФИИ\Фото ГАЗ\19.24.05 (4)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12776"/>
            <a:ext cx="357708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Газификация населенных пунктов в Краснодарском крае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356992"/>
            <a:ext cx="2952328" cy="3080690"/>
          </a:xfrm>
          <a:prstGeom prst="rect">
            <a:avLst/>
          </a:prstGeom>
          <a:noFill/>
        </p:spPr>
      </p:pic>
      <p:pic>
        <p:nvPicPr>
          <p:cNvPr id="13313" name="Picture 1" descr="D:\Мои документы\ФОТОГРАФИИ\Фото ГАЗ\WhatsApp Image 2018-08-29 at 19.24.07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149080"/>
            <a:ext cx="3199904" cy="2132436"/>
          </a:xfrm>
          <a:prstGeom prst="rect">
            <a:avLst/>
          </a:prstGeom>
          <a:noFill/>
        </p:spPr>
      </p:pic>
      <p:pic>
        <p:nvPicPr>
          <p:cNvPr id="7" name="Рисунок 6" descr="https://pro-dachnikov.com/uploads/posts/2021-10/thumbs/1633742670_113-pro-dachnikov-com-p-gazifikatsiya-chastnogo-doma-foto-1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149080"/>
            <a:ext cx="2404110" cy="2209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1520" y="1412776"/>
            <a:ext cx="45365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Подключено 98 абонентов;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сентябре 2023г. будет завершено строительство газораспределительных сетей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55733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lnSpc>
                <a:spcPts val="2700"/>
              </a:lnSpc>
              <a:spcAft>
                <a:spcPts val="0"/>
              </a:spcAft>
              <a:defRPr/>
            </a:pPr>
            <a:r>
              <a:rPr lang="ru-RU" sz="3200" b="1" dirty="0" smtClean="0"/>
              <a:t>Основные параметры бюджета</a:t>
            </a:r>
            <a:br>
              <a:rPr lang="ru-RU" sz="3200" b="1" dirty="0" smtClean="0"/>
            </a:br>
            <a:r>
              <a:rPr lang="ru-RU" sz="3200" b="1" dirty="0" smtClean="0">
                <a:ea typeface="Batang" pitchFamily="18" charset="-127"/>
              </a:rPr>
              <a:t>Михайловского сельского </a:t>
            </a:r>
            <a:r>
              <a:rPr lang="ru-RU" sz="3200" b="1" dirty="0">
                <a:ea typeface="Batang" pitchFamily="18" charset="-127"/>
              </a:rPr>
              <a:t>поселения</a:t>
            </a:r>
            <a:br>
              <a:rPr lang="ru-RU" sz="3200" b="1" dirty="0">
                <a:ea typeface="Batang" pitchFamily="18" charset="-127"/>
              </a:rPr>
            </a:br>
            <a:r>
              <a:rPr lang="ru-RU" sz="3200" b="1" dirty="0" smtClean="0"/>
              <a:t>Красносулинского района</a:t>
            </a:r>
            <a:br>
              <a:rPr lang="ru-RU" sz="3200" b="1" dirty="0" smtClean="0"/>
            </a:br>
            <a:r>
              <a:rPr lang="ru-RU" sz="3200" b="1" dirty="0" smtClean="0"/>
              <a:t> за  1 полугодие 2023 года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1037420343"/>
              </p:ext>
            </p:extLst>
          </p:nvPr>
        </p:nvGraphicFramePr>
        <p:xfrm>
          <a:off x="0" y="1600200"/>
          <a:ext cx="9144000" cy="464745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11760"/>
                <a:gridCol w="2160240"/>
                <a:gridCol w="2286000"/>
                <a:gridCol w="2286000"/>
              </a:tblGrid>
              <a:tr h="576928">
                <a:tc>
                  <a:txBody>
                    <a:bodyPr/>
                    <a:lstStyle/>
                    <a:p>
                      <a:pPr algn="l"/>
                      <a:r>
                        <a:rPr lang="ru-RU" sz="1500" u="none" strike="noStrike" baseline="0" dirty="0" smtClean="0"/>
                        <a:t>Наименование</a:t>
                      </a:r>
                    </a:p>
                    <a:p>
                      <a:pPr algn="l"/>
                      <a:r>
                        <a:rPr lang="ru-RU" sz="1500" u="none" strike="noStrike" baseline="0" dirty="0" smtClean="0"/>
                        <a:t>показателя</a:t>
                      </a:r>
                      <a:endParaRPr lang="ru-RU" sz="1500" b="1" i="0" u="none" strike="noStrike" baseline="0" dirty="0" smtClean="0"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u="none" strike="noStrike" baseline="0" dirty="0" smtClean="0"/>
                        <a:t>Уточненный план,</a:t>
                      </a:r>
                    </a:p>
                    <a:p>
                      <a:pPr algn="l"/>
                      <a:r>
                        <a:rPr lang="ru-RU" sz="1500" u="none" strike="noStrike" baseline="0" dirty="0" smtClean="0"/>
                        <a:t>тыс. рублей</a:t>
                      </a:r>
                      <a:endParaRPr lang="ru-RU" sz="1500" b="1" i="0" u="none" strike="noStrike" baseline="0" dirty="0" smtClean="0"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u="none" strike="noStrike" baseline="0" dirty="0" smtClean="0"/>
                        <a:t>Исполнение,</a:t>
                      </a:r>
                    </a:p>
                    <a:p>
                      <a:pPr algn="l"/>
                      <a:r>
                        <a:rPr lang="ru-RU" sz="1500" u="none" strike="noStrike" baseline="0" dirty="0" smtClean="0"/>
                        <a:t>тыс. рублей</a:t>
                      </a:r>
                      <a:endParaRPr lang="ru-RU" sz="1500" b="1" i="0" u="none" strike="noStrike" baseline="0" dirty="0" smtClean="0">
                        <a:latin typeface="Segoe U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u="none" strike="noStrike" baseline="0" dirty="0" smtClean="0"/>
                        <a:t>%</a:t>
                      </a:r>
                    </a:p>
                    <a:p>
                      <a:pPr algn="l"/>
                      <a:r>
                        <a:rPr lang="ru-RU" sz="1500" u="none" strike="noStrike" baseline="0" dirty="0" smtClean="0"/>
                        <a:t>исполнения</a:t>
                      </a:r>
                      <a:endParaRPr lang="ru-RU" dirty="0"/>
                    </a:p>
                  </a:txBody>
                  <a:tcPr/>
                </a:tc>
              </a:tr>
              <a:tr h="389961">
                <a:tc>
                  <a:txBody>
                    <a:bodyPr/>
                    <a:lstStyle/>
                    <a:p>
                      <a:r>
                        <a:rPr lang="ru-RU" dirty="0" smtClean="0"/>
                        <a:t>ДОХОДЫ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27 535,80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14 189,25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51,5%</a:t>
                      </a:r>
                      <a:endParaRPr lang="ru-RU" b="1" dirty="0"/>
                    </a:p>
                  </a:txBody>
                  <a:tcPr/>
                </a:tc>
              </a:tr>
              <a:tr h="389961">
                <a:tc>
                  <a:txBody>
                    <a:bodyPr/>
                    <a:lstStyle/>
                    <a:p>
                      <a:r>
                        <a:rPr lang="ru-RU" sz="1800" u="none" strike="noStrike" kern="1200" baseline="0" dirty="0" smtClean="0"/>
                        <a:t>в том числе: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22129">
                <a:tc>
                  <a:txBody>
                    <a:bodyPr/>
                    <a:lstStyle/>
                    <a:p>
                      <a:pPr algn="l"/>
                      <a:r>
                        <a:rPr lang="ru-RU" sz="1800" u="none" strike="noStrike" baseline="0" dirty="0" smtClean="0"/>
                        <a:t>Налоговые и</a:t>
                      </a:r>
                    </a:p>
                    <a:p>
                      <a:pPr algn="l"/>
                      <a:r>
                        <a:rPr lang="ru-RU" sz="1800" u="none" strike="noStrike" baseline="0" dirty="0" smtClean="0"/>
                        <a:t>неналоговые доходы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10 620,70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8 499,60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80,0%</a:t>
                      </a:r>
                      <a:endParaRPr lang="ru-RU" dirty="0"/>
                    </a:p>
                  </a:txBody>
                  <a:tcPr/>
                </a:tc>
              </a:tr>
              <a:tr h="673082">
                <a:tc>
                  <a:txBody>
                    <a:bodyPr/>
                    <a:lstStyle/>
                    <a:p>
                      <a:pPr algn="l"/>
                      <a:r>
                        <a:rPr lang="ru-RU" sz="1800" u="none" strike="noStrike" baseline="0" dirty="0" smtClean="0"/>
                        <a:t>Безвозмездные</a:t>
                      </a:r>
                    </a:p>
                    <a:p>
                      <a:pPr algn="l"/>
                      <a:r>
                        <a:rPr lang="ru-RU" sz="1800" u="none" strike="noStrike" baseline="0" dirty="0" smtClean="0"/>
                        <a:t>поступления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16 915,10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5 689,65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33,6%</a:t>
                      </a:r>
                      <a:endParaRPr lang="ru-RU" dirty="0"/>
                    </a:p>
                  </a:txBody>
                  <a:tcPr/>
                </a:tc>
              </a:tr>
              <a:tr h="389961">
                <a:tc>
                  <a:txBody>
                    <a:bodyPr/>
                    <a:lstStyle/>
                    <a:p>
                      <a:r>
                        <a:rPr lang="ru-RU" sz="1800" u="none" strike="noStrike" baseline="0" dirty="0" smtClean="0"/>
                        <a:t>РАСХОДЫ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29 502,80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9 848,21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33,4%</a:t>
                      </a:r>
                      <a:endParaRPr lang="ru-RU" b="1" dirty="0"/>
                    </a:p>
                  </a:txBody>
                  <a:tcPr/>
                </a:tc>
              </a:tr>
              <a:tr h="389961">
                <a:tc>
                  <a:txBody>
                    <a:bodyPr/>
                    <a:lstStyle/>
                    <a:p>
                      <a:r>
                        <a:rPr lang="ru-RU" dirty="0" smtClean="0"/>
                        <a:t>Дефицит (+)</a:t>
                      </a:r>
                    </a:p>
                    <a:p>
                      <a:r>
                        <a:rPr lang="ru-RU" dirty="0" smtClean="0"/>
                        <a:t>Профицит (-)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</a:t>
                      </a:r>
                    </a:p>
                    <a:p>
                      <a:r>
                        <a:rPr lang="ru-RU" dirty="0" smtClean="0"/>
                        <a:t>          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730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260648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Содержание и ремонт дорог</a:t>
            </a:r>
            <a:endParaRPr lang="ru-RU" sz="3600" dirty="0"/>
          </a:p>
        </p:txBody>
      </p:sp>
      <p:pic>
        <p:nvPicPr>
          <p:cNvPr id="4" name="Picture 3" descr="D:\Мои документы\ФОТОГРАФИИ\переход 2019\IMG_20190816_115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908720"/>
            <a:ext cx="4529110" cy="3356992"/>
          </a:xfrm>
          <a:prstGeom prst="rect">
            <a:avLst/>
          </a:prstGeom>
          <a:noFill/>
        </p:spPr>
      </p:pic>
      <p:pic>
        <p:nvPicPr>
          <p:cNvPr id="5" name="Рисунок 4" descr="D:\Мои документы\ФОТОГРАФИИ\переход 2019\IMG_20190816_1130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852936"/>
            <a:ext cx="3793678" cy="3587262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437112"/>
            <a:ext cx="432048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980728"/>
            <a:ext cx="3036128" cy="1727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55576" y="260648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В х. Холодный Плес построена дорога к ветерану по ул. Колодезной сметная стоимость 1,5 мил. рублей</a:t>
            </a:r>
            <a:endParaRPr lang="ru-RU" sz="2000" dirty="0"/>
          </a:p>
        </p:txBody>
      </p:sp>
      <p:pic>
        <p:nvPicPr>
          <p:cNvPr id="8" name="Рисунок 7" descr="image-17-07-23-08-4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24744"/>
            <a:ext cx="3780420" cy="5040560"/>
          </a:xfrm>
          <a:prstGeom prst="rect">
            <a:avLst/>
          </a:prstGeom>
        </p:spPr>
      </p:pic>
      <p:pic>
        <p:nvPicPr>
          <p:cNvPr id="12" name="Рисунок 11" descr="image-17-07-23-09-0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2030" y="1124744"/>
            <a:ext cx="3813888" cy="50851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60649"/>
            <a:ext cx="7772400" cy="792087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ПОЖАРНАЯ БЕЗОПАСНОСТЬ, ГО и ЧС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C:\Users\Кадровик\Desktop\ВН\мчс\опашка грачев (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068960"/>
            <a:ext cx="4298371" cy="285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Кадровик\Desktop\ВН\мчс\опашка грачев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24744"/>
            <a:ext cx="4045878" cy="227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Кадровик\Desktop\х.Холодный плес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717032"/>
            <a:ext cx="313887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2537</TotalTime>
  <Words>462</Words>
  <Application>Microsoft Office PowerPoint</Application>
  <PresentationFormat>Экран (4:3)</PresentationFormat>
  <Paragraphs>96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Официальная</vt:lpstr>
      <vt:lpstr>Михайловское сельское поселение  герб и флаг муниципального образования «Михайловское сельское поселение»</vt:lpstr>
      <vt:lpstr>       По статистическим данным на 01.06.2023 года в Михайловском сельском поселении проживает: </vt:lpstr>
      <vt:lpstr>Слайд 3</vt:lpstr>
      <vt:lpstr>Нормативно-правовые документы</vt:lpstr>
      <vt:lpstr>Газификация населенных пунктов</vt:lpstr>
      <vt:lpstr>Основные параметры бюджета Михайловского сельского поселения Красносулинского района  за  1 полугодие 2023 года</vt:lpstr>
      <vt:lpstr>Слайд 7</vt:lpstr>
      <vt:lpstr>Слайд 8</vt:lpstr>
      <vt:lpstr>Слайд 9</vt:lpstr>
      <vt:lpstr>Слайд 10</vt:lpstr>
      <vt:lpstr>Благоустройство памятников     воинам Великой Отечественной Войны </vt:lpstr>
      <vt:lpstr>            .       В Михайловском сельском поселении  поздравили ровесника Красносулинского района  Чепурова Николая Даниловича </vt:lpstr>
      <vt:lpstr>Участие в культурных мероприятиях</vt:lpstr>
      <vt:lpstr>Участие в культурных мероприятиях</vt:lpstr>
      <vt:lpstr>Благоустройство</vt:lpstr>
      <vt:lpstr>Слайд 16</vt:lpstr>
      <vt:lpstr>Слайд 17</vt:lpstr>
      <vt:lpstr>Слайд 18</vt:lpstr>
      <vt:lpstr>        О задачах на 2023г.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ЖКХ</dc:creator>
  <cp:lastModifiedBy>Кадровик</cp:lastModifiedBy>
  <cp:revision>255</cp:revision>
  <dcterms:modified xsi:type="dcterms:W3CDTF">2023-07-17T08:41:43Z</dcterms:modified>
</cp:coreProperties>
</file>