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8933200970502E-2"/>
          <c:y val="3.8548528901452654E-2"/>
          <c:w val="0.84370867394662241"/>
          <c:h val="0.82709740070033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0.17636929230085546"/>
                  <c:y val="-5.23864638447971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НДФЛ - 3925,4 тыс. рублей- 41,8%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1"/>
              <c:layout>
                <c:manualLayout>
                  <c:x val="0.15794616010407445"/>
                  <c:y val="-0.2349025974025973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Акцизы- 1113,0 тыс. рублей – 11,9%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2"/>
              <c:layout>
                <c:manualLayout>
                  <c:x val="0.18816043289096912"/>
                  <c:y val="0.1045065402704291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Единый сельскохозяйственный </a:t>
                    </a:r>
                    <a:r>
                      <a:rPr lang="ru-RU" b="1" dirty="0" smtClean="0"/>
                      <a:t>налог-286,6 тыс. рублей -3,1%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3"/>
              <c:layout>
                <c:manualLayout>
                  <c:x val="0"/>
                  <c:y val="2.194447784725562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Налог на имущество физ. </a:t>
                    </a:r>
                    <a:r>
                      <a:rPr lang="ru-RU" b="1" dirty="0" smtClean="0"/>
                      <a:t>лиц-50,1 тыс. рублей -0,5%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4"/>
              <c:layout>
                <c:manualLayout>
                  <c:x val="3.5899572986514042E-2"/>
                  <c:y val="2.51174108812997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</a:t>
                    </a:r>
                    <a:r>
                      <a:rPr lang="ru-RU" dirty="0" smtClean="0"/>
                      <a:t>организаций-3075,1 тыс. рублей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-32,8%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5"/>
              <c:layout>
                <c:manualLayout>
                  <c:x val="-8.3385448211847429E-2"/>
                  <c:y val="2.191558441558439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Земельный налог с физ. </a:t>
                    </a:r>
                    <a:r>
                      <a:rPr lang="ru-RU" b="1" dirty="0" smtClean="0"/>
                      <a:t>лиц - 553,8</a:t>
                    </a:r>
                    <a:r>
                      <a:rPr lang="ru-RU" b="1" baseline="0" dirty="0" smtClean="0"/>
                      <a:t> тыс. рублей</a:t>
                    </a:r>
                    <a:r>
                      <a:rPr lang="ru-RU" b="1" dirty="0" smtClean="0"/>
                      <a:t> –</a:t>
                    </a:r>
                    <a:r>
                      <a:rPr lang="ru-RU" b="1" baseline="0" dirty="0" smtClean="0"/>
                      <a:t> 5,9%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6"/>
              <c:layout>
                <c:manualLayout>
                  <c:x val="0.12518019951188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</a:t>
                    </a:r>
                    <a:r>
                      <a:rPr lang="ru-RU" dirty="0" smtClean="0"/>
                      <a:t>имущества-362,2 тыс. рублей -3,8%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dLbl>
              <c:idx val="7"/>
              <c:layout>
                <c:manualLayout>
                  <c:x val="0.16310082929853684"/>
                  <c:y val="0.2652395315589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Штрафы – 20,0 тыс. рублей – 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-</c:separator>
            </c:dLbl>
            <c:numFmt formatCode="General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-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физ. Лиц</c:v>
                </c:pt>
                <c:pt idx="4">
                  <c:v>Земельный налог с организаций</c:v>
                </c:pt>
                <c:pt idx="5">
                  <c:v>Земельный налог с физ. лиц</c:v>
                </c:pt>
                <c:pt idx="6">
                  <c:v>Доходы от использования имущества</c:v>
                </c:pt>
                <c:pt idx="7">
                  <c:v>Штрафы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3925.4</c:v>
                </c:pt>
                <c:pt idx="1">
                  <c:v>1113</c:v>
                </c:pt>
                <c:pt idx="2">
                  <c:v>286.60000000000002</c:v>
                </c:pt>
                <c:pt idx="3">
                  <c:v>50.1</c:v>
                </c:pt>
                <c:pt idx="4">
                  <c:v>3075.1</c:v>
                </c:pt>
                <c:pt idx="5">
                  <c:v>553.79999999999995</c:v>
                </c:pt>
                <c:pt idx="6">
                  <c:v>362.2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467634641210017"/>
          <c:y val="1.6797075457224329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75754593175854"/>
          <c:y val="8.8260841657864228E-2"/>
          <c:w val="0.65881312672201719"/>
          <c:h val="0.587298280790670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96915146548767E-3"/>
                  <c:y val="-0.19771986252477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08931609405891E-2"/>
                  <c:y val="-0.23338387367051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29766995765716E-2"/>
                  <c:y val="-0.28393713016324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2610.6999999999998</c:v>
                </c:pt>
                <c:pt idx="1">
                  <c:v>3093.5</c:v>
                </c:pt>
                <c:pt idx="2">
                  <c:v>3925.4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89216"/>
        <c:axId val="22491136"/>
        <c:axId val="0"/>
      </c:bar3DChart>
      <c:catAx>
        <c:axId val="212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91136"/>
        <c:crosses val="autoZero"/>
        <c:auto val="1"/>
        <c:lblAlgn val="ctr"/>
        <c:lblOffset val="100"/>
        <c:noMultiLvlLbl val="0"/>
      </c:catAx>
      <c:valAx>
        <c:axId val="22491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89216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79888188976377961"/>
          <c:y val="1.418020811409373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 - 4 343,7</c:v>
                </c:pt>
                <c:pt idx="1">
                  <c:v>Национальная оборона- 174,8</c:v>
                </c:pt>
                <c:pt idx="2">
                  <c:v>Национальная безопасность и правоохранительная деятельность -111,8</c:v>
                </c:pt>
                <c:pt idx="3">
                  <c:v>Национальная экономика - 1 993,1</c:v>
                </c:pt>
                <c:pt idx="4">
                  <c:v>Жилищно-коммунальное хозяйство-  1 964,2</c:v>
                </c:pt>
                <c:pt idx="5">
                  <c:v>Культура, кинимотография - 3578,9</c:v>
                </c:pt>
                <c:pt idx="6">
                  <c:v>Физическая культура и спорт -65,0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35.5</c:v>
                </c:pt>
                <c:pt idx="1">
                  <c:v>1.4</c:v>
                </c:pt>
                <c:pt idx="2">
                  <c:v>0.9</c:v>
                </c:pt>
                <c:pt idx="3">
                  <c:v>16.3</c:v>
                </c:pt>
                <c:pt idx="4">
                  <c:v>16.100000000000001</c:v>
                </c:pt>
                <c:pt idx="5">
                  <c:v>29.3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487674978127734E-2"/>
          <c:y val="6.7037026905363117E-2"/>
          <c:w val="0.86357983377077863"/>
          <c:h val="0.48634894440260479"/>
        </c:manualLayout>
      </c:layout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0.30313</cdr:x>
      <cdr:y>0.77239</cdr:y>
    </cdr:from>
    <cdr:to>
      <cdr:x>0.94099</cdr:x>
      <cdr:y>0.87162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771800" y="4428323"/>
          <a:ext cx="5832648" cy="56891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Норматив зачисления</a:t>
          </a:r>
        </a:p>
        <a:p xmlns:a="http://schemas.openxmlformats.org/drawingml/2006/main">
          <a:pPr algn="l"/>
          <a:r>
            <a:rPr lang="ru-RU" sz="1100" b="1" i="0" u="none" strike="noStrike" baseline="0" dirty="0" smtClean="0">
              <a:latin typeface="Arial"/>
            </a:rPr>
            <a:t>НДФЛ в бюджет поселения</a:t>
          </a:r>
          <a:r>
            <a:rPr lang="ru-RU" sz="1100" b="1" i="0" u="none" strike="noStrike" dirty="0" smtClean="0">
              <a:latin typeface="Arial"/>
            </a:rPr>
            <a:t>        </a:t>
          </a:r>
          <a:r>
            <a:rPr lang="ru-RU" sz="1400" b="1" i="0" u="none" strike="noStrike" dirty="0" smtClean="0">
              <a:latin typeface="Arial"/>
            </a:rPr>
            <a:t>10,0%        10,0%                   10,0%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0.57087</cdr:x>
      <cdr:y>0.84051</cdr:y>
    </cdr:from>
    <cdr:to>
      <cdr:x>0.67087</cdr:x>
      <cdr:y>0.9043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20072" y="4818856"/>
          <a:ext cx="914400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5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6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6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8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9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" y="-7787"/>
            <a:ext cx="9129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686" y="260648"/>
            <a:ext cx="9129314" cy="4968552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Отчет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об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исполнении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бюджета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Михайловского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сельского поселения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err="1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Красносулинского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 района</a:t>
            </a:r>
            <a:b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  <a:ea typeface="Batang" pitchFamily="18" charset="-127"/>
              </a:rPr>
              <a:t>2016 год</a:t>
            </a:r>
          </a:p>
        </p:txBody>
      </p:sp>
    </p:spTree>
    <p:extLst>
      <p:ext uri="{BB962C8B-B14F-4D97-AF65-F5344CB8AC3E}">
        <p14:creationId xmlns:p14="http://schemas.microsoft.com/office/powerpoint/2010/main" val="324345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3200" b="1" i="0" u="none" strike="noStrike" baseline="0" dirty="0" smtClean="0"/>
              <a:t>Основные параметры бюджета</a:t>
            </a:r>
            <a:br>
              <a:rPr lang="ru-RU" sz="3200" b="1" i="0" u="none" strike="noStrike" baseline="0" dirty="0" smtClean="0"/>
            </a:br>
            <a:r>
              <a:rPr lang="ru-RU" sz="3200" b="1" dirty="0" smtClean="0">
                <a:ea typeface="Batang" pitchFamily="18" charset="-127"/>
              </a:rPr>
              <a:t>Михайловского сельского </a:t>
            </a:r>
            <a:r>
              <a:rPr lang="ru-RU" sz="3200" b="1" dirty="0">
                <a:ea typeface="Batang" pitchFamily="18" charset="-127"/>
              </a:rPr>
              <a:t>поселения</a:t>
            </a:r>
            <a:br>
              <a:rPr lang="ru-RU" sz="3200" b="1" dirty="0">
                <a:ea typeface="Batang" pitchFamily="18" charset="-127"/>
              </a:rPr>
            </a:br>
            <a:r>
              <a:rPr lang="ru-RU" sz="3200" b="1" i="0" u="none" strike="noStrike" baseline="0" dirty="0" err="1" smtClean="0"/>
              <a:t>Красносулинского</a:t>
            </a:r>
            <a:r>
              <a:rPr lang="ru-RU" sz="3200" b="1" i="0" u="none" strike="noStrike" baseline="0" dirty="0" smtClean="0"/>
              <a:t> района за 2016 год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46551"/>
              </p:ext>
            </p:extLst>
          </p:nvPr>
        </p:nvGraphicFramePr>
        <p:xfrm>
          <a:off x="0" y="1600200"/>
          <a:ext cx="9144000" cy="5141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1760"/>
                <a:gridCol w="2160240"/>
                <a:gridCol w="2286000"/>
                <a:gridCol w="2286000"/>
              </a:tblGrid>
              <a:tr h="667363"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Наименование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Уточненный план,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Исполнение,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%</a:t>
                      </a:r>
                    </a:p>
                    <a:p>
                      <a:pPr algn="l"/>
                      <a:r>
                        <a:rPr lang="ru-RU" sz="1500" b="1" i="0" u="none" strike="noStrike" baseline="0" dirty="0" smtClean="0">
                          <a:latin typeface="Segoe UI"/>
                        </a:rPr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451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11 405,3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11 559,2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101,3</a:t>
                      </a:r>
                      <a:endParaRPr lang="ru-RU" b="1" dirty="0"/>
                    </a:p>
                  </a:txBody>
                  <a:tcPr/>
                </a:tc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272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Налоговые и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неналоговые доходы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9 232,2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9 386,2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101,7</a:t>
                      </a:r>
                      <a:endParaRPr lang="ru-RU" dirty="0"/>
                    </a:p>
                  </a:txBody>
                  <a:tcPr/>
                </a:tc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Безвозмездные</a:t>
                      </a:r>
                    </a:p>
                    <a:p>
                      <a:pPr algn="l"/>
                      <a:r>
                        <a:rPr lang="ru-RU" sz="1800" b="0" i="1" u="none" strike="noStrike" baseline="0" dirty="0" smtClean="0">
                          <a:latin typeface="Segoe UI"/>
                        </a:rPr>
                        <a:t>поступления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2 173,1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2 173,0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99,9</a:t>
                      </a:r>
                      <a:endParaRPr lang="ru-RU" dirty="0"/>
                    </a:p>
                  </a:txBody>
                  <a:tcPr/>
                </a:tc>
              </a:tr>
              <a:tr h="451088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latin typeface="Segoe UI"/>
                        </a:rPr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13 029,4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12 231,5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93,9</a:t>
                      </a:r>
                      <a:endParaRPr lang="ru-RU" b="1" dirty="0"/>
                    </a:p>
                  </a:txBody>
                  <a:tcPr/>
                </a:tc>
              </a:tr>
              <a:tr h="451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59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800" b="1" i="0" u="none" strike="noStrike" baseline="0" dirty="0" smtClean="0">
                          <a:latin typeface="Segoe UI"/>
                        </a:rPr>
                        <a:t>ПРОФИЦИТ 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- 1 624,1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- 672,3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" y="1412776"/>
            <a:ext cx="40605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i="0" u="none" strike="noStrike" baseline="0" dirty="0" smtClean="0">
                <a:latin typeface="Times New Roman"/>
              </a:rPr>
              <a:t>В общем объеме доходов бюджета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Михайловского сельского поселения </a:t>
            </a:r>
            <a:r>
              <a:rPr lang="ru-RU" sz="2800" b="1" i="0" u="none" strike="noStrike" baseline="0" dirty="0" err="1" smtClean="0">
                <a:latin typeface="Times New Roman"/>
              </a:rPr>
              <a:t>Красносулинского</a:t>
            </a:r>
            <a:r>
              <a:rPr lang="ru-RU" sz="2800" b="1" i="0" u="none" strike="noStrike" baseline="0" dirty="0" smtClean="0">
                <a:latin typeface="Times New Roman"/>
              </a:rPr>
              <a:t> района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за 2016 год</a:t>
            </a:r>
            <a:endParaRPr lang="ru-RU" sz="28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421267" y="2435719"/>
            <a:ext cx="1035417" cy="51822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Безвозмездные</a:t>
            </a:r>
          </a:p>
          <a:p>
            <a:pPr algn="ctr"/>
            <a:r>
              <a:rPr lang="ru-RU" b="1" dirty="0"/>
              <a:t>поступления</a:t>
            </a:r>
          </a:p>
          <a:p>
            <a:pPr algn="ctr"/>
            <a:r>
              <a:rPr lang="ru-RU" b="1" dirty="0" smtClean="0"/>
              <a:t>2 173,0 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18,8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2291525"/>
            <a:ext cx="27363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Налоговые и</a:t>
            </a:r>
          </a:p>
          <a:p>
            <a:pPr algn="ctr"/>
            <a:r>
              <a:rPr lang="ru-RU" b="1" dirty="0"/>
              <a:t>неналоговые доходы</a:t>
            </a:r>
          </a:p>
          <a:p>
            <a:pPr algn="ctr"/>
            <a:r>
              <a:rPr lang="ru-RU" b="1" dirty="0" smtClean="0"/>
              <a:t>9 386,2 тыс</a:t>
            </a:r>
            <a:r>
              <a:rPr lang="ru-RU" b="1" dirty="0"/>
              <a:t>. рублей</a:t>
            </a:r>
          </a:p>
          <a:p>
            <a:pPr algn="ctr"/>
            <a:r>
              <a:rPr lang="ru-RU" b="1" dirty="0" smtClean="0"/>
              <a:t>81,2 </a:t>
            </a:r>
            <a:r>
              <a:rPr lang="ru-RU" b="1" dirty="0"/>
              <a:t>%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5" y="5877272"/>
            <a:ext cx="5256584" cy="653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11 559,2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i="0" u="none" strike="noStrike" baseline="0" dirty="0" smtClean="0">
                <a:latin typeface="Times New Roman"/>
              </a:rPr>
              <a:t>Структура налоговых и неналоговых доходов бюджета за 2016 год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887169"/>
              </p:ext>
            </p:extLst>
          </p:nvPr>
        </p:nvGraphicFramePr>
        <p:xfrm>
          <a:off x="0" y="900000"/>
          <a:ext cx="8928992" cy="59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6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0" u="none" strike="noStrike" baseline="0" dirty="0" smtClean="0">
                <a:latin typeface="Times New Roman"/>
              </a:rPr>
              <a:t>Динамика поступления налога на доходы физических</a:t>
            </a:r>
            <a:br>
              <a:rPr lang="ru-RU" sz="2800" b="1" i="0" u="none" strike="noStrike" baseline="0" dirty="0" smtClean="0">
                <a:latin typeface="Times New Roman"/>
              </a:rPr>
            </a:br>
            <a:r>
              <a:rPr lang="ru-RU" sz="2800" b="1" i="0" u="none" strike="noStrike" baseline="0" dirty="0" smtClean="0">
                <a:latin typeface="Times New Roman"/>
              </a:rPr>
              <a:t>лиц в </a:t>
            </a:r>
            <a:r>
              <a:rPr lang="ru-RU" sz="2400" b="1" i="0" u="none" strike="noStrike" baseline="0" dirty="0" smtClean="0">
                <a:latin typeface="Times New Roman"/>
              </a:rPr>
              <a:t>бюджет</a:t>
            </a:r>
            <a:r>
              <a:rPr lang="ru-RU" sz="2800" b="1" i="0" u="none" strike="noStrike" baseline="0" dirty="0" smtClean="0">
                <a:latin typeface="Times New Roman"/>
              </a:rPr>
              <a:t> Михайловского сельского поселения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234254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3478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3000"/>
                    </a14:imgEffect>
                    <a14:imgEffect>
                      <a14:colorTemperature colorTemp="8101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5145"/>
            <a:ext cx="2483767" cy="16558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за 2016 год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28390"/>
              </p:ext>
            </p:extLst>
          </p:nvPr>
        </p:nvGraphicFramePr>
        <p:xfrm>
          <a:off x="0" y="1484313"/>
          <a:ext cx="91440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2"/>
          </a:solidFill>
        </p:spPr>
        <p:txBody>
          <a:bodyPr/>
          <a:lstStyle/>
          <a:p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Михайловского сельского поселения за </a:t>
            </a:r>
            <a:r>
              <a:rPr lang="ru-RU" sz="28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8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781648"/>
              </p:ext>
            </p:extLst>
          </p:nvPr>
        </p:nvGraphicFramePr>
        <p:xfrm>
          <a:off x="-2" y="1268758"/>
          <a:ext cx="9144001" cy="5589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065"/>
                <a:gridCol w="1965533"/>
                <a:gridCol w="1709159"/>
                <a:gridCol w="1538244"/>
              </a:tblGrid>
              <a:tr h="932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показатель,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показатель,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«Управление муниципальными финансами»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3 259,0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3 258,5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«Муниципальная политика»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93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транспортной системы»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2 780,5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1 993,1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«Благоустройство территории и жилищно-коммунальное хозяйство»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1 965,1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1 964,2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культуры»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3 582,5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3 578,9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«Развитие физической культуры и сорта»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</a:rPr>
                        <a:t>ИТОГО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11 861,6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11 068,9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300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690</TotalTime>
  <Words>323</Words>
  <Application>Microsoft Office PowerPoint</Application>
  <PresentationFormat>Экран (4:3)</PresentationFormat>
  <Paragraphs>101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Отчет об исполнении  бюджета Михайловского сельского поселения Красносулинского района за 2016 год</vt:lpstr>
      <vt:lpstr>Основные параметры бюджета Михайловского сельского поселения Красносулинского района за 2016 год</vt:lpstr>
      <vt:lpstr>В общем объеме доходов бюджета Михайловского сельского поселения Красносулинского района за 2016 год</vt:lpstr>
      <vt:lpstr>Структура налоговых и неналоговых доходов бюджета за 2016 год</vt:lpstr>
      <vt:lpstr>Динамика поступления налога на доходы физических лиц в бюджет Михайловского сельского поселения</vt:lpstr>
      <vt:lpstr> Структура расходов бюджета за 2016 год </vt:lpstr>
      <vt:lpstr>Исполнение муниципальных программ Михайловского сельского поселения за 2016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Дело</cp:lastModifiedBy>
  <cp:revision>44</cp:revision>
  <dcterms:created xsi:type="dcterms:W3CDTF">2017-07-06T06:14:33Z</dcterms:created>
  <dcterms:modified xsi:type="dcterms:W3CDTF">2018-01-23T11:25:25Z</dcterms:modified>
</cp:coreProperties>
</file>